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70" r:id="rId2"/>
    <p:sldId id="331" r:id="rId3"/>
    <p:sldId id="305" r:id="rId4"/>
    <p:sldId id="318" r:id="rId5"/>
    <p:sldId id="313" r:id="rId6"/>
    <p:sldId id="317" r:id="rId7"/>
    <p:sldId id="332" r:id="rId8"/>
    <p:sldId id="306" r:id="rId9"/>
    <p:sldId id="338" r:id="rId10"/>
    <p:sldId id="319" r:id="rId11"/>
    <p:sldId id="324" r:id="rId12"/>
    <p:sldId id="333" r:id="rId13"/>
    <p:sldId id="325" r:id="rId14"/>
    <p:sldId id="326" r:id="rId15"/>
    <p:sldId id="329" r:id="rId16"/>
    <p:sldId id="337" r:id="rId17"/>
    <p:sldId id="334" r:id="rId18"/>
    <p:sldId id="336" r:id="rId19"/>
    <p:sldId id="308" r:id="rId20"/>
    <p:sldId id="312" r:id="rId21"/>
    <p:sldId id="33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ndari, Divya Reddy (UMKC-Student)" initials="BDR(" lastIdx="2" clrIdx="0">
    <p:extLst>
      <p:ext uri="{19B8F6BF-5375-455C-9EA6-DF929625EA0E}">
        <p15:presenceInfo xmlns:p15="http://schemas.microsoft.com/office/powerpoint/2012/main" userId="Bandari, Divya Reddy (UMKC-Student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66FF33"/>
    <a:srgbClr val="FF0000"/>
    <a:srgbClr val="F3F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B88E1-466B-4F79-B1BE-C4C20A24D685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93999-3BF2-4341-8401-2BC042AFF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9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754" lvl="2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924" lvl="4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05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67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67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67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67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67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86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400"/>
            </a:lvl2pPr>
            <a:lvl3pPr marL="1828754" lvl="2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3pPr>
            <a:lvl4pPr marL="2438339" lvl="3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4pPr>
            <a:lvl5pPr marL="3047924" lvl="4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867"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400"/>
            </a:lvl2pPr>
            <a:lvl3pPr marL="1828754" lvl="2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3pPr>
            <a:lvl4pPr marL="2438339" lvl="3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4pPr>
            <a:lvl5pPr marL="3047924" lvl="4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867"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91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1pPr>
            <a:lvl2pPr marL="1219170" lvl="1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2000"/>
            </a:lvl2pPr>
            <a:lvl3pPr marL="1828754" lvl="2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3pPr>
            <a:lvl4pPr marL="2438339" lvl="3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4pPr>
            <a:lvl5pPr marL="3047924" lvl="4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600"/>
            </a:lvl5pPr>
            <a:lvl6pPr marL="3657509" lvl="5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6pPr>
            <a:lvl7pPr marL="4267093" lvl="6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7pPr>
            <a:lvl8pPr marL="4876678" lvl="7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8pPr>
            <a:lvl9pPr marL="5486263" lvl="8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2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1pPr>
            <a:lvl2pPr marL="1219170" lvl="1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2000"/>
            </a:lvl2pPr>
            <a:lvl3pPr marL="1828754" lvl="2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3pPr>
            <a:lvl4pPr marL="2438339" lvl="3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4pPr>
            <a:lvl5pPr marL="3047924" lvl="4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600"/>
            </a:lvl5pPr>
            <a:lvl6pPr marL="3657509" lvl="5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6pPr>
            <a:lvl7pPr marL="4267093" lvl="6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7pPr>
            <a:lvl8pPr marL="4876678" lvl="7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8pPr>
            <a:lvl9pPr marL="5486263" lvl="8" indent="-40639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8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09601" y="273051"/>
            <a:ext cx="4011200" cy="1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00" cy="5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507987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800"/>
            </a:lvl2pPr>
            <a:lvl3pPr marL="1828754" lvl="2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2000"/>
            </a:lvl4pPr>
            <a:lvl5pPr marL="3047924" lvl="4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2000"/>
            </a:lvl5pPr>
            <a:lvl6pPr marL="3657509" lvl="5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200" cy="4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marL="1219170" lvl="1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marL="1828754" lvl="2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3pPr>
            <a:lvl4pPr marL="2438339" lvl="3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4pPr>
            <a:lvl5pPr marL="3047924" lvl="4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5pPr>
            <a:lvl6pPr marL="3657509" lvl="5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6pPr>
            <a:lvl7pPr marL="4267093" lvl="6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7pPr>
            <a:lvl8pPr marL="4876678" lvl="7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8pPr>
            <a:lvl9pPr marL="5486263" lvl="8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35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2389717" y="5367337"/>
            <a:ext cx="7315200" cy="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marL="1219170" lvl="1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marL="1828754" lvl="2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3pPr>
            <a:lvl4pPr marL="2438339" lvl="3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4pPr>
            <a:lvl5pPr marL="3047924" lvl="4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5pPr>
            <a:lvl6pPr marL="3657509" lvl="5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6pPr>
            <a:lvl7pPr marL="4267093" lvl="6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7pPr>
            <a:lvl8pPr marL="4876678" lvl="7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8pPr>
            <a:lvl9pPr marL="5486263" lvl="8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58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833001" y="-1623199"/>
            <a:ext cx="45260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754" lvl="2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924" lvl="4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97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284999" y="1828840"/>
            <a:ext cx="5851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696999" y="-812761"/>
            <a:ext cx="58516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754" lvl="2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924" lvl="4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93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7481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vbilla/Python-Deep-Learning-/wiki/Increment-1" TargetMode="External"/><Relationship Id="rId2" Type="http://schemas.openxmlformats.org/officeDocument/2006/relationships/hyperlink" Target="https://github.com/hvbilla/Python-Deep-Learning-/blob/master/project/Project%20Increment1/plant-seedlings-classification.py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vbilla/Python-Deep-Learning-/wiki/Increment-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0EE73D8-D81F-4597-A571-304C8663E6EC}"/>
              </a:ext>
            </a:extLst>
          </p:cNvPr>
          <p:cNvSpPr txBox="1">
            <a:spLocks/>
          </p:cNvSpPr>
          <p:nvPr/>
        </p:nvSpPr>
        <p:spPr>
          <a:xfrm>
            <a:off x="6226628" y="3635829"/>
            <a:ext cx="4928779" cy="2049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 dirty="0">
                <a:solidFill>
                  <a:schemeClr val="bg2">
                    <a:lumMod val="50000"/>
                  </a:schemeClr>
                </a:solidFill>
              </a:rPr>
              <a:t>Team Members: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(Team id-1) </a:t>
            </a:r>
          </a:p>
          <a:p>
            <a:r>
              <a:rPr lang="en-US" sz="1800" dirty="0"/>
              <a:t>Sai </a:t>
            </a:r>
            <a:r>
              <a:rPr lang="en-US" sz="1800" dirty="0" err="1"/>
              <a:t>Harshavardhan</a:t>
            </a:r>
            <a:r>
              <a:rPr lang="en-US" sz="1800" dirty="0"/>
              <a:t> Maddula (class Id: 15 )</a:t>
            </a:r>
          </a:p>
          <a:p>
            <a:r>
              <a:rPr lang="en-US" sz="1800" dirty="0"/>
              <a:t>Venkata Sri </a:t>
            </a:r>
            <a:r>
              <a:rPr lang="en-US" sz="1800" dirty="0" err="1"/>
              <a:t>Rohita</a:t>
            </a:r>
            <a:r>
              <a:rPr lang="en-US" sz="1800" dirty="0"/>
              <a:t> </a:t>
            </a:r>
            <a:r>
              <a:rPr lang="en-US" sz="1800" dirty="0" err="1"/>
              <a:t>Goparaju</a:t>
            </a:r>
            <a:r>
              <a:rPr lang="en-US" sz="1800" dirty="0"/>
              <a:t> (class Id: 27)</a:t>
            </a:r>
          </a:p>
          <a:p>
            <a:r>
              <a:rPr lang="en-US" sz="1800" dirty="0"/>
              <a:t>Divya Reddy Bandari (class Id: 7)</a:t>
            </a:r>
          </a:p>
          <a:p>
            <a:r>
              <a:rPr lang="en-US" sz="1800" dirty="0"/>
              <a:t>Sai Srinivas </a:t>
            </a:r>
            <a:r>
              <a:rPr lang="en-US" sz="1800" dirty="0" err="1"/>
              <a:t>Vidiyala</a:t>
            </a:r>
            <a:r>
              <a:rPr lang="en-US" sz="1800" dirty="0"/>
              <a:t> (class Id: 17)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4B5D64-D641-486E-A0F0-ED8307C1564D}"/>
              </a:ext>
            </a:extLst>
          </p:cNvPr>
          <p:cNvSpPr txBox="1">
            <a:spLocks/>
          </p:cNvSpPr>
          <p:nvPr/>
        </p:nvSpPr>
        <p:spPr>
          <a:xfrm>
            <a:off x="730703" y="1156945"/>
            <a:ext cx="10730593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i="1" u="sng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Plant Seedling classification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96AA8-6023-438F-A21D-119A418C8B1C}"/>
              </a:ext>
            </a:extLst>
          </p:cNvPr>
          <p:cNvSpPr/>
          <p:nvPr/>
        </p:nvSpPr>
        <p:spPr>
          <a:xfrm>
            <a:off x="2550163" y="2377931"/>
            <a:ext cx="64425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(Determine the species of a seedling from an image) 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5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8A057-C621-4266-8A85-27FF9E312B25}"/>
              </a:ext>
            </a:extLst>
          </p:cNvPr>
          <p:cNvSpPr txBox="1">
            <a:spLocks/>
          </p:cNvSpPr>
          <p:nvPr/>
        </p:nvSpPr>
        <p:spPr>
          <a:xfrm>
            <a:off x="336651" y="382485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Data Extraction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254D1-79E5-42F1-BD28-CBD30C57C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999704"/>
            <a:ext cx="5943600" cy="4644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694B6-EAEE-46E4-BA89-CF3522951CB0}"/>
              </a:ext>
            </a:extLst>
          </p:cNvPr>
          <p:cNvSpPr txBox="1"/>
          <p:nvPr/>
        </p:nvSpPr>
        <p:spPr>
          <a:xfrm>
            <a:off x="336651" y="1333287"/>
            <a:ext cx="5345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Collecting the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Resizing to 70 x 70 px.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quicker training of model we use 70 X 70 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FB587-D14F-422D-9526-DC669996F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4" y="3121101"/>
            <a:ext cx="4169229" cy="2080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330450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8A057-C621-4266-8A85-27FF9E312B25}"/>
              </a:ext>
            </a:extLst>
          </p:cNvPr>
          <p:cNvSpPr txBox="1">
            <a:spLocks/>
          </p:cNvSpPr>
          <p:nvPr/>
        </p:nvSpPr>
        <p:spPr>
          <a:xfrm>
            <a:off x="452763" y="431176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Cleaning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331A5-DA0B-488A-9F9A-37C4CA5B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84" y="1265674"/>
            <a:ext cx="5173682" cy="4336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709B8-20FE-4CFC-9B6D-DA6E1944555E}"/>
              </a:ext>
            </a:extLst>
          </p:cNvPr>
          <p:cNvSpPr txBox="1"/>
          <p:nvPr/>
        </p:nvSpPr>
        <p:spPr>
          <a:xfrm>
            <a:off x="1567707" y="2448820"/>
            <a:ext cx="317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EFF04-809D-444A-88FA-031CADB5D7BB}"/>
              </a:ext>
            </a:extLst>
          </p:cNvPr>
          <p:cNvSpPr txBox="1"/>
          <p:nvPr/>
        </p:nvSpPr>
        <p:spPr>
          <a:xfrm>
            <a:off x="708134" y="1349993"/>
            <a:ext cx="4226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have created a mask to remove the other parts of the images and leave some range of green color.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20CC4-1E7C-4CDB-B4E6-FB44DF2E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50" y="2909576"/>
            <a:ext cx="4945867" cy="2514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637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DD0D33-C035-4C79-A9B3-BC3352062B00}"/>
              </a:ext>
            </a:extLst>
          </p:cNvPr>
          <p:cNvSpPr txBox="1">
            <a:spLocks/>
          </p:cNvSpPr>
          <p:nvPr/>
        </p:nvSpPr>
        <p:spPr>
          <a:xfrm>
            <a:off x="388967" y="291255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Preprocessing Steps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A278D-CB04-481A-837C-77910977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94" y="1940388"/>
            <a:ext cx="5038725" cy="3371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A8CEA-07C8-4F72-9597-A754F6ED0BAD}"/>
              </a:ext>
            </a:extLst>
          </p:cNvPr>
          <p:cNvSpPr txBox="1"/>
          <p:nvPr/>
        </p:nvSpPr>
        <p:spPr>
          <a:xfrm>
            <a:off x="388967" y="1162179"/>
            <a:ext cx="1091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Encoding the image labels where they are 12 String names, creating classes array and encoding every label by its position in this array.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5200D1-6678-46E7-973B-6516EC43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9" y="1940388"/>
            <a:ext cx="5742177" cy="3371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756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8A057-C621-4266-8A85-27FF9E312B25}"/>
              </a:ext>
            </a:extLst>
          </p:cNvPr>
          <p:cNvSpPr txBox="1">
            <a:spLocks/>
          </p:cNvSpPr>
          <p:nvPr/>
        </p:nvSpPr>
        <p:spPr>
          <a:xfrm>
            <a:off x="452763" y="431176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Model Creation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0F222-6C8D-4AB7-9E5C-D8974944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038" y="987656"/>
            <a:ext cx="5809562" cy="4640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ADEFB-28FF-4911-87DF-CA637DC85F10}"/>
              </a:ext>
            </a:extLst>
          </p:cNvPr>
          <p:cNvSpPr txBox="1"/>
          <p:nvPr/>
        </p:nvSpPr>
        <p:spPr>
          <a:xfrm>
            <a:off x="580445" y="1443841"/>
            <a:ext cx="47389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used sequential model with CNN hidden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built three convolution layers which caused over fitting . So in the final increment we reduced them and changed number of neurons in the hidden layer to build an efficient model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292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8A057-C621-4266-8A85-27FF9E312B25}"/>
              </a:ext>
            </a:extLst>
          </p:cNvPr>
          <p:cNvSpPr txBox="1">
            <a:spLocks/>
          </p:cNvSpPr>
          <p:nvPr/>
        </p:nvSpPr>
        <p:spPr>
          <a:xfrm>
            <a:off x="452763" y="431176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Evaluation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C48A5-625F-4B11-972A-F5EAC63F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5" y="1132114"/>
            <a:ext cx="4953000" cy="4909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BE952-9731-4F1C-AA73-5F0FA061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3" y="2103864"/>
            <a:ext cx="4953000" cy="1903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6B9E12-630A-49F6-996A-5E8F52F12B46}"/>
              </a:ext>
            </a:extLst>
          </p:cNvPr>
          <p:cNvSpPr txBox="1"/>
          <p:nvPr/>
        </p:nvSpPr>
        <p:spPr>
          <a:xfrm>
            <a:off x="1208598" y="1591679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model from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34364-85CB-4867-9F66-64632A8329C4}"/>
              </a:ext>
            </a:extLst>
          </p:cNvPr>
          <p:cNvSpPr txBox="1"/>
          <p:nvPr/>
        </p:nvSpPr>
        <p:spPr>
          <a:xfrm>
            <a:off x="7006424" y="631764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31C57-E844-42CD-A9BE-BCDB847DAC75}"/>
              </a:ext>
            </a:extLst>
          </p:cNvPr>
          <p:cNvSpPr txBox="1"/>
          <p:nvPr/>
        </p:nvSpPr>
        <p:spPr>
          <a:xfrm>
            <a:off x="7069658" y="636484"/>
            <a:ext cx="247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1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32097-74F4-4796-85C4-A98854A2B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42"/>
          <a:stretch/>
        </p:blipFill>
        <p:spPr>
          <a:xfrm>
            <a:off x="5597244" y="993913"/>
            <a:ext cx="5354826" cy="4633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972FBA-65CB-4F79-91DA-CB2593D6931E}"/>
              </a:ext>
            </a:extLst>
          </p:cNvPr>
          <p:cNvSpPr txBox="1">
            <a:spLocks/>
          </p:cNvSpPr>
          <p:nvPr/>
        </p:nvSpPr>
        <p:spPr>
          <a:xfrm>
            <a:off x="452763" y="431176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74230-C653-4629-A034-E3E3554B0D6C}"/>
              </a:ext>
            </a:extLst>
          </p:cNvPr>
          <p:cNvSpPr txBox="1"/>
          <p:nvPr/>
        </p:nvSpPr>
        <p:spPr>
          <a:xfrm>
            <a:off x="739472" y="1526650"/>
            <a:ext cx="4285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number of correct and incorrect predictions are summarized with count values and broken down by each class. This is the key to the confusion matrix.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 gives you insight not only into the errors being made by your classifier but more importantly the types of errors that are being made.</a:t>
            </a:r>
          </a:p>
        </p:txBody>
      </p:sp>
    </p:spTree>
    <p:extLst>
      <p:ext uri="{BB962C8B-B14F-4D97-AF65-F5344CB8AC3E}">
        <p14:creationId xmlns:p14="http://schemas.microsoft.com/office/powerpoint/2010/main" val="195633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E536A9-ACF4-45BF-82AD-CD73FCE8F99F}"/>
              </a:ext>
            </a:extLst>
          </p:cNvPr>
          <p:cNvSpPr txBox="1">
            <a:spLocks/>
          </p:cNvSpPr>
          <p:nvPr/>
        </p:nvSpPr>
        <p:spPr>
          <a:xfrm>
            <a:off x="452763" y="431176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Get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1AD69-E8A7-4973-AE49-CAE9A7C4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07"/>
          <a:stretch/>
        </p:blipFill>
        <p:spPr>
          <a:xfrm>
            <a:off x="4674199" y="186318"/>
            <a:ext cx="3897551" cy="2836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5AD14-82F0-456F-B681-B8B956EA8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2929"/>
          <a:stretch/>
        </p:blipFill>
        <p:spPr>
          <a:xfrm>
            <a:off x="7635981" y="2009938"/>
            <a:ext cx="4362781" cy="3827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F7FB9D-8C90-4EF3-940A-52287A8D08E7}"/>
              </a:ext>
            </a:extLst>
          </p:cNvPr>
          <p:cNvSpPr txBox="1"/>
          <p:nvPr/>
        </p:nvSpPr>
        <p:spPr>
          <a:xfrm>
            <a:off x="498827" y="1604554"/>
            <a:ext cx="42778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validation images are used for the evaluation model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loaded these images from the directory and  cleared the background and feed to the model.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successfully evaluates and produce a CSV file with all the results with categories.</a:t>
            </a:r>
          </a:p>
        </p:txBody>
      </p:sp>
    </p:spTree>
    <p:extLst>
      <p:ext uri="{BB962C8B-B14F-4D97-AF65-F5344CB8AC3E}">
        <p14:creationId xmlns:p14="http://schemas.microsoft.com/office/powerpoint/2010/main" val="238584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8A057-C621-4266-8A85-27FF9E312B25}"/>
              </a:ext>
            </a:extLst>
          </p:cNvPr>
          <p:cNvSpPr txBox="1">
            <a:spLocks/>
          </p:cNvSpPr>
          <p:nvPr/>
        </p:nvSpPr>
        <p:spPr>
          <a:xfrm>
            <a:off x="452763" y="431176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Test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3EDCE-9F4D-4C63-B74E-9BC1940C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52" y="1739387"/>
            <a:ext cx="5259208" cy="3228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03856D-5D63-43FD-8DE2-E4E92C81B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242" y="1814512"/>
            <a:ext cx="5061626" cy="3228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866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8A057-C621-4266-8A85-27FF9E312B25}"/>
              </a:ext>
            </a:extLst>
          </p:cNvPr>
          <p:cNvSpPr txBox="1">
            <a:spLocks/>
          </p:cNvSpPr>
          <p:nvPr/>
        </p:nvSpPr>
        <p:spPr>
          <a:xfrm>
            <a:off x="452763" y="431176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Visualization</a:t>
            </a:r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9A24CC75-B1E9-9F41-92FF-E67914303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1" y="1270569"/>
            <a:ext cx="7684122" cy="431686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DDC1A94-5909-2541-A8AB-DA33B671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24" y="329893"/>
            <a:ext cx="4219284" cy="10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EB5369-83EB-43A8-9964-3BC005018507}"/>
              </a:ext>
            </a:extLst>
          </p:cNvPr>
          <p:cNvSpPr txBox="1">
            <a:spLocks/>
          </p:cNvSpPr>
          <p:nvPr/>
        </p:nvSpPr>
        <p:spPr>
          <a:xfrm>
            <a:off x="813786" y="417251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Challenges: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2C4C7-3D17-B443-8E55-2D7F88740816}"/>
              </a:ext>
            </a:extLst>
          </p:cNvPr>
          <p:cNvSpPr txBox="1"/>
          <p:nvPr/>
        </p:nvSpPr>
        <p:spPr>
          <a:xfrm>
            <a:off x="1143000" y="1828800"/>
            <a:ext cx="93840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CNN, we faced a challenge with Translation variance:</a:t>
            </a:r>
          </a:p>
          <a:p>
            <a:pPr lvl="1"/>
            <a:r>
              <a:rPr lang="en-US" sz="2000" dirty="0"/>
              <a:t>	By training the model with different translations like zoom, reverse, 	horizontal flip and vertical flip.</a:t>
            </a:r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noise:</a:t>
            </a:r>
          </a:p>
          <a:p>
            <a:r>
              <a:rPr lang="en-US" sz="2000" dirty="0"/>
              <a:t>	We have cleared the background using different stages of masking the 	image like: Blurring, converting to HSV, masking and creating a Boolean 	mask then removing the background completely.</a:t>
            </a:r>
          </a:p>
        </p:txBody>
      </p:sp>
    </p:spTree>
    <p:extLst>
      <p:ext uri="{BB962C8B-B14F-4D97-AF65-F5344CB8AC3E}">
        <p14:creationId xmlns:p14="http://schemas.microsoft.com/office/powerpoint/2010/main" val="223099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EB5369-83EB-43A8-9964-3BC005018507}"/>
              </a:ext>
            </a:extLst>
          </p:cNvPr>
          <p:cNvSpPr txBox="1">
            <a:spLocks/>
          </p:cNvSpPr>
          <p:nvPr/>
        </p:nvSpPr>
        <p:spPr>
          <a:xfrm>
            <a:off x="628729" y="482565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Objective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DA3BAB-9AB8-4DA4-A0DF-DB1DF8CEE0A2}"/>
              </a:ext>
            </a:extLst>
          </p:cNvPr>
          <p:cNvSpPr txBox="1">
            <a:spLocks/>
          </p:cNvSpPr>
          <p:nvPr/>
        </p:nvSpPr>
        <p:spPr>
          <a:xfrm>
            <a:off x="815107" y="1493085"/>
            <a:ext cx="10561785" cy="363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Its’s hard to differentiate a weed from a crop seedling, the ability to do so will yield a better result in the crop yields.</a:t>
            </a:r>
          </a:p>
          <a:p>
            <a:r>
              <a:rPr lang="en-US" dirty="0"/>
              <a:t>It helpful for the farmers and bring the efficient work from them.</a:t>
            </a:r>
          </a:p>
          <a:p>
            <a:r>
              <a:rPr lang="en-US" dirty="0"/>
              <a:t>Then a research was started to build a model to differentiate the weeds.</a:t>
            </a:r>
          </a:p>
          <a:p>
            <a:r>
              <a:rPr lang="en-US" dirty="0"/>
              <a:t>Recently a dataset of 960 unique plants belonging to 12 species at several growth stages was released by the USD.</a:t>
            </a:r>
          </a:p>
          <a:p>
            <a:r>
              <a:rPr lang="en-US" dirty="0"/>
              <a:t>This challenge motivated us to build a model with different classification layers and recognition techniques and train with the dataset and test using a validation set.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6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EB5369-83EB-43A8-9964-3BC005018507}"/>
              </a:ext>
            </a:extLst>
          </p:cNvPr>
          <p:cNvSpPr txBox="1">
            <a:spLocks/>
          </p:cNvSpPr>
          <p:nvPr/>
        </p:nvSpPr>
        <p:spPr>
          <a:xfrm>
            <a:off x="813786" y="417251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Conclusion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DA3BAB-9AB8-4DA4-A0DF-DB1DF8CEE0A2}"/>
              </a:ext>
            </a:extLst>
          </p:cNvPr>
          <p:cNvSpPr txBox="1">
            <a:spLocks/>
          </p:cNvSpPr>
          <p:nvPr/>
        </p:nvSpPr>
        <p:spPr>
          <a:xfrm>
            <a:off x="929196" y="1580225"/>
            <a:ext cx="9123285" cy="356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a subset of the samples provided in the dataset of each species for training, we can achieve an accuracy.</a:t>
            </a:r>
          </a:p>
          <a:p>
            <a:pPr marL="186262" indent="0">
              <a:buNone/>
            </a:pP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all labeled data for training and making use of little data augmentation, we can obtain more accuracy on the validation set </a:t>
            </a:r>
          </a:p>
        </p:txBody>
      </p:sp>
    </p:spTree>
    <p:extLst>
      <p:ext uri="{BB962C8B-B14F-4D97-AF65-F5344CB8AC3E}">
        <p14:creationId xmlns:p14="http://schemas.microsoft.com/office/powerpoint/2010/main" val="246267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EB5369-83EB-43A8-9964-3BC005018507}"/>
              </a:ext>
            </a:extLst>
          </p:cNvPr>
          <p:cNvSpPr txBox="1">
            <a:spLocks/>
          </p:cNvSpPr>
          <p:nvPr/>
        </p:nvSpPr>
        <p:spPr>
          <a:xfrm>
            <a:off x="813786" y="417251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Project Links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DA3BAB-9AB8-4DA4-A0DF-DB1DF8CEE0A2}"/>
              </a:ext>
            </a:extLst>
          </p:cNvPr>
          <p:cNvSpPr txBox="1">
            <a:spLocks/>
          </p:cNvSpPr>
          <p:nvPr/>
        </p:nvSpPr>
        <p:spPr>
          <a:xfrm>
            <a:off x="929196" y="1580225"/>
            <a:ext cx="9123285" cy="356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GitHub Link: </a:t>
            </a:r>
            <a:r>
              <a:rPr lang="en-US" sz="2000" dirty="0">
                <a:hlinkClick r:id="rId2"/>
              </a:rPr>
              <a:t>https://github.com/hvbilla/Python-Deep-Learning-/blob/master/project/Project%20Increment1/plant-seedlings-classification.py</a:t>
            </a:r>
            <a:endParaRPr lang="en-US" sz="2000" dirty="0"/>
          </a:p>
          <a:p>
            <a:pPr marL="0" indent="0">
              <a:buNone/>
            </a:pPr>
            <a:endParaRPr lang="en-US" sz="2000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GitHub increment 1 wiki: </a:t>
            </a:r>
            <a:r>
              <a:rPr lang="en-US" sz="2000" dirty="0">
                <a:hlinkClick r:id="rId3"/>
              </a:rPr>
              <a:t>https://github.com/hvbilla/Python-Deep-Learning-/wiki/Increment-1</a:t>
            </a:r>
            <a:endParaRPr lang="en-US" sz="2000" dirty="0"/>
          </a:p>
          <a:p>
            <a:pPr marL="0" indent="0">
              <a:buNone/>
            </a:pPr>
            <a:endParaRPr lang="en-US" sz="2000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GitHub increment 2 wiki :</a:t>
            </a:r>
            <a:r>
              <a:rPr lang="en-US" sz="2000" dirty="0">
                <a:hlinkClick r:id="rId4"/>
              </a:rPr>
              <a:t>https://github.com/hvbilla/Python-Deep-Learning-/wiki/Increment-2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61253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EB5369-83EB-43A8-9964-3BC005018507}"/>
              </a:ext>
            </a:extLst>
          </p:cNvPr>
          <p:cNvSpPr txBox="1">
            <a:spLocks/>
          </p:cNvSpPr>
          <p:nvPr/>
        </p:nvSpPr>
        <p:spPr>
          <a:xfrm>
            <a:off x="637928" y="490729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Data Description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F39CEC6-B1BB-4C9C-8182-A8204BC2002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775257" y="3177323"/>
            <a:ext cx="11438367" cy="6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60148-987A-4319-8472-057B8E0654F3}"/>
              </a:ext>
            </a:extLst>
          </p:cNvPr>
          <p:cNvSpPr txBox="1"/>
          <p:nvPr/>
        </p:nvSpPr>
        <p:spPr>
          <a:xfrm>
            <a:off x="637928" y="1402015"/>
            <a:ext cx="115540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6262">
              <a:spcBef>
                <a:spcPts val="400"/>
              </a:spcBef>
              <a:buClr>
                <a:schemeClr val="dk1"/>
              </a:buClr>
              <a:buSzPts val="1400"/>
            </a:pPr>
            <a:r>
              <a:rPr lang="en-US" sz="2400" dirty="0">
                <a:solidFill>
                  <a:schemeClr val="dk1"/>
                </a:solidFill>
                <a:latin typeface="Helvetica Neue"/>
                <a:sym typeface="Helvetica Neue"/>
              </a:rPr>
              <a:t>The purpose of this project is to create a classifier capable of determining a plant's species from a photo.</a:t>
            </a:r>
          </a:p>
          <a:p>
            <a:endParaRPr lang="en-US" dirty="0"/>
          </a:p>
          <a:p>
            <a:pPr marL="609585" indent="-423323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Helvetica Neue"/>
                <a:sym typeface="Helvetica Neue"/>
              </a:rPr>
              <a:t>4750 labeled images (1.73GB)</a:t>
            </a:r>
          </a:p>
          <a:p>
            <a:pPr marL="609585" indent="-423323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Helvetica Neue"/>
                <a:sym typeface="Helvetica Neue"/>
              </a:rPr>
              <a:t>12 different types plants</a:t>
            </a:r>
          </a:p>
          <a:p>
            <a:pPr marL="609585" indent="-423323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Helvetica Neue"/>
                <a:sym typeface="Helvetica Neue"/>
              </a:rPr>
              <a:t>Test set -794 images(91MB)</a:t>
            </a:r>
          </a:p>
          <a:p>
            <a:pPr marL="609585" indent="-423323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Helvetica Neue"/>
                <a:sym typeface="Helvetica Neue"/>
              </a:rPr>
              <a:t>All the images are quadratic but vary in size</a:t>
            </a:r>
          </a:p>
          <a:p>
            <a:pPr marL="609585" indent="-423323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Helvetica Neue"/>
                <a:sym typeface="Helvetica Neue"/>
              </a:rPr>
              <a:t>Each image has a filename that is its unique id</a:t>
            </a:r>
          </a:p>
          <a:p>
            <a:pPr marL="609585" indent="-423323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</a:pPr>
            <a:endParaRPr lang="en-US" sz="2400" dirty="0">
              <a:solidFill>
                <a:schemeClr val="dk1"/>
              </a:solidFill>
              <a:latin typeface="Helvetica Neue"/>
              <a:sym typeface="Helvetica Neue"/>
            </a:endParaRPr>
          </a:p>
          <a:p>
            <a:pPr lvl="0" fontAlgn="base"/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4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00535C-B36C-4FC1-80F6-14B8757DC886}"/>
              </a:ext>
            </a:extLst>
          </p:cNvPr>
          <p:cNvSpPr txBox="1"/>
          <p:nvPr/>
        </p:nvSpPr>
        <p:spPr>
          <a:xfrm>
            <a:off x="494618" y="1683975"/>
            <a:ext cx="11202761" cy="12003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1.  Black-grass			5. Common wheat		9. Scentless Mayweed</a:t>
            </a:r>
          </a:p>
          <a:p>
            <a:r>
              <a:rPr lang="en-US" dirty="0"/>
              <a:t>2. Charlock			6. Fat Hen			10. Shepherds Purse</a:t>
            </a:r>
          </a:p>
          <a:p>
            <a:r>
              <a:rPr lang="en-US" dirty="0"/>
              <a:t>3. Cleavers			7. Loose Silky-bent	        	11. Small-flowered Cranesbill</a:t>
            </a:r>
          </a:p>
          <a:p>
            <a:r>
              <a:rPr lang="en-US" dirty="0"/>
              <a:t>4. Common Chickweed		8. Maize				12. Sugar beet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1D08C-FD5C-4EAF-B47E-C4F155AA78DD}"/>
              </a:ext>
            </a:extLst>
          </p:cNvPr>
          <p:cNvSpPr txBox="1"/>
          <p:nvPr/>
        </p:nvSpPr>
        <p:spPr>
          <a:xfrm>
            <a:off x="494617" y="1324384"/>
            <a:ext cx="1120276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 Different Species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D62B33-ACC5-446A-AC88-881723946217}"/>
              </a:ext>
            </a:extLst>
          </p:cNvPr>
          <p:cNvCxnSpPr/>
          <p:nvPr/>
        </p:nvCxnSpPr>
        <p:spPr>
          <a:xfrm>
            <a:off x="3388179" y="1683975"/>
            <a:ext cx="0" cy="12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8F1280-91C0-495F-9256-2FC809A1B434}"/>
              </a:ext>
            </a:extLst>
          </p:cNvPr>
          <p:cNvCxnSpPr/>
          <p:nvPr/>
        </p:nvCxnSpPr>
        <p:spPr>
          <a:xfrm>
            <a:off x="7296151" y="1683975"/>
            <a:ext cx="0" cy="12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1E431321-8992-4D6E-A6CF-C3D8108E57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7" y="2960965"/>
            <a:ext cx="4599205" cy="3012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CD2D57F-9EB2-4E91-8278-F58C80FC01CF}"/>
              </a:ext>
            </a:extLst>
          </p:cNvPr>
          <p:cNvSpPr txBox="1">
            <a:spLocks/>
          </p:cNvSpPr>
          <p:nvPr/>
        </p:nvSpPr>
        <p:spPr>
          <a:xfrm>
            <a:off x="572614" y="310089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Different Species</a:t>
            </a:r>
          </a:p>
        </p:txBody>
      </p:sp>
    </p:spTree>
    <p:extLst>
      <p:ext uri="{BB962C8B-B14F-4D97-AF65-F5344CB8AC3E}">
        <p14:creationId xmlns:p14="http://schemas.microsoft.com/office/powerpoint/2010/main" val="60904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EB5369-83EB-43A8-9964-3BC005018507}"/>
              </a:ext>
            </a:extLst>
          </p:cNvPr>
          <p:cNvSpPr txBox="1">
            <a:spLocks/>
          </p:cNvSpPr>
          <p:nvPr/>
        </p:nvSpPr>
        <p:spPr>
          <a:xfrm>
            <a:off x="715814" y="515222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Approach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DA3BAB-9AB8-4DA4-A0DF-DB1DF8CEE0A2}"/>
              </a:ext>
            </a:extLst>
          </p:cNvPr>
          <p:cNvSpPr txBox="1">
            <a:spLocks/>
          </p:cNvSpPr>
          <p:nvPr/>
        </p:nvSpPr>
        <p:spPr>
          <a:xfrm>
            <a:off x="929195" y="1571346"/>
            <a:ext cx="9919317" cy="281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are using the CNN Approach for differentiating the weed from the crop seedling.</a:t>
            </a:r>
          </a:p>
          <a:p>
            <a:pPr fontAlgn="base"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CNN is a feed forward neural network that is generally used for Image recognition &amp; object classification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helps to  get our final result of Image processing.</a:t>
            </a:r>
          </a:p>
          <a:p>
            <a:pPr fontAlgn="base"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CNNs represent a huge breakthrough in image recognition, used to analyze visual imagery and are frequently working behind the scenes in image classification.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Since our focus is on Image classification and Deep Learning techniques, and  to get accurate results out of it we have chosen this approach.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0960B-8B09-4226-AECB-3BFD766D8D66}"/>
              </a:ext>
            </a:extLst>
          </p:cNvPr>
          <p:cNvSpPr txBox="1"/>
          <p:nvPr/>
        </p:nvSpPr>
        <p:spPr>
          <a:xfrm>
            <a:off x="255373" y="4245595"/>
            <a:ext cx="11681254" cy="369332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Input -&gt;Convolution -&gt;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-&gt;Convolution -&gt;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-&gt;Pooling -&gt;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-&gt;Convolution -&gt;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-&gt;Pooling -&gt;Fully Connected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38FBE01-F1EF-48CA-9FB7-9A98B550A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171" y="4724400"/>
            <a:ext cx="2750341" cy="12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8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D138-B270-47CA-819F-0BFD5A15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80557"/>
            <a:ext cx="10972800" cy="1143200"/>
          </a:xfrm>
        </p:spPr>
        <p:txBody>
          <a:bodyPr/>
          <a:lstStyle/>
          <a:p>
            <a:pPr algn="l"/>
            <a:r>
              <a:rPr lang="en-US" sz="3600" kern="1200" dirty="0">
                <a:solidFill>
                  <a:srgbClr val="002060"/>
                </a:solidFill>
              </a:rPr>
              <a:t>Technical Stack: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F26FF-3755-498E-A983-E79F6F1B4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7259" y="1167457"/>
            <a:ext cx="3865793" cy="4419204"/>
          </a:xfrm>
        </p:spPr>
        <p:txBody>
          <a:bodyPr/>
          <a:lstStyle/>
          <a:p>
            <a:pPr lvl="0" fontAlgn="base"/>
            <a:r>
              <a:rPr lang="en-US" sz="2800" dirty="0" err="1"/>
              <a:t>Pycharm</a:t>
            </a:r>
            <a:endParaRPr lang="en-US" sz="2800" dirty="0"/>
          </a:p>
          <a:p>
            <a:pPr lvl="0" fontAlgn="base"/>
            <a:r>
              <a:rPr lang="en-US" sz="2800" dirty="0"/>
              <a:t>Python 3.8</a:t>
            </a:r>
          </a:p>
          <a:p>
            <a:pPr lvl="0" fontAlgn="base"/>
            <a:r>
              <a:rPr lang="en-US" sz="2800" dirty="0"/>
              <a:t>cv2</a:t>
            </a:r>
          </a:p>
          <a:p>
            <a:pPr lvl="0" fontAlgn="base"/>
            <a:r>
              <a:rPr lang="en-US" sz="2800" dirty="0"/>
              <a:t>glob</a:t>
            </a:r>
          </a:p>
          <a:p>
            <a:pPr lvl="0" fontAlgn="base"/>
            <a:r>
              <a:rPr lang="en-US" sz="2800" dirty="0" err="1"/>
              <a:t>numpy</a:t>
            </a:r>
            <a:endParaRPr lang="en-US" sz="2800" dirty="0"/>
          </a:p>
          <a:p>
            <a:pPr lvl="0" fontAlgn="base"/>
            <a:r>
              <a:rPr lang="en-US" sz="2800" dirty="0"/>
              <a:t>matplotlib</a:t>
            </a:r>
          </a:p>
          <a:p>
            <a:pPr lvl="0" fontAlgn="base"/>
            <a:r>
              <a:rPr lang="en-US" sz="2800" dirty="0"/>
              <a:t>math</a:t>
            </a:r>
          </a:p>
          <a:p>
            <a:pPr lvl="0" fontAlgn="base"/>
            <a:r>
              <a:rPr lang="en-US" sz="2800" dirty="0"/>
              <a:t>Pandas</a:t>
            </a:r>
          </a:p>
          <a:p>
            <a:pPr lvl="0" fontAlgn="base"/>
            <a:r>
              <a:rPr lang="en-US" sz="2800" dirty="0"/>
              <a:t>CNN</a:t>
            </a:r>
          </a:p>
          <a:p>
            <a:pPr marL="186262" indent="0" fontAlgn="base">
              <a:buNone/>
            </a:pPr>
            <a:r>
              <a:rPr lang="en-US" sz="2800" dirty="0"/>
              <a:t> </a:t>
            </a:r>
          </a:p>
          <a:p>
            <a:endParaRPr lang="en-US" sz="2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71206E-A774-4B14-AF4C-EA92FB34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95" y="3142112"/>
            <a:ext cx="1234525" cy="1104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E9C0E2-E760-43A8-B84F-F5C4CA589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28" y="1323757"/>
            <a:ext cx="2182359" cy="77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9C02FB-4238-442A-8F18-048457F46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402" y="4451881"/>
            <a:ext cx="3354169" cy="10039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D44F0D9-3C24-4305-B89B-5C5987ED3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901" y="3142112"/>
            <a:ext cx="1458671" cy="1110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6748F4-2DF8-4BF0-8564-F2856E6D8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028" y="2257338"/>
            <a:ext cx="3303264" cy="701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E512B3-7FC7-4D6E-B682-FCCD804D2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7387" y="980793"/>
            <a:ext cx="1214280" cy="1228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 descr="A picture containing orange, game, mirror&#10;&#10;Description automatically generated">
            <a:extLst>
              <a:ext uri="{FF2B5EF4-FFF2-40B4-BE49-F238E27FC236}">
                <a16:creationId xmlns:a16="http://schemas.microsoft.com/office/drawing/2014/main" id="{150551E2-4F0A-44E3-8742-65F5AC5DC6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51" y="3164454"/>
            <a:ext cx="671748" cy="1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986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DC675-9A48-4A29-8037-2BB3CCBCD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9"/>
          <a:stretch/>
        </p:blipFill>
        <p:spPr>
          <a:xfrm>
            <a:off x="3346267" y="2724176"/>
            <a:ext cx="2388870" cy="165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7AD8D-FF44-4848-8478-3CE20385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0" y="2724176"/>
            <a:ext cx="2399348" cy="164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07EDC-3789-4E88-8EED-8B81E167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53" y="2724176"/>
            <a:ext cx="2420303" cy="1649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24E4A-02A7-4A0B-A688-90973EF0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3926" y="2724176"/>
            <a:ext cx="2409825" cy="16499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237C50B-D194-440B-B682-E5A18DF8D6DE}"/>
              </a:ext>
            </a:extLst>
          </p:cNvPr>
          <p:cNvSpPr/>
          <p:nvPr/>
        </p:nvSpPr>
        <p:spPr>
          <a:xfrm>
            <a:off x="2886958" y="3402217"/>
            <a:ext cx="459309" cy="298926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A911AC9-CAE2-4739-9E81-2A1B6142FAE7}"/>
              </a:ext>
            </a:extLst>
          </p:cNvPr>
          <p:cNvSpPr/>
          <p:nvPr/>
        </p:nvSpPr>
        <p:spPr>
          <a:xfrm>
            <a:off x="8655563" y="3429000"/>
            <a:ext cx="476456" cy="282597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2EA96D7-D447-40A9-A8A1-252E439E17F3}"/>
              </a:ext>
            </a:extLst>
          </p:cNvPr>
          <p:cNvSpPr/>
          <p:nvPr/>
        </p:nvSpPr>
        <p:spPr>
          <a:xfrm>
            <a:off x="5745615" y="3402217"/>
            <a:ext cx="459309" cy="298926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EA8F65-DFB5-46B0-A319-0E34657A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7" y="975093"/>
            <a:ext cx="10972800" cy="940042"/>
          </a:xfrm>
        </p:spPr>
        <p:txBody>
          <a:bodyPr/>
          <a:lstStyle/>
          <a:p>
            <a:pPr algn="l"/>
            <a:r>
              <a:rPr lang="en-US" kern="1200" dirty="0">
                <a:solidFill>
                  <a:srgbClr val="002060"/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2656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EB5369-83EB-43A8-9964-3BC005018507}"/>
              </a:ext>
            </a:extLst>
          </p:cNvPr>
          <p:cNvSpPr txBox="1">
            <a:spLocks/>
          </p:cNvSpPr>
          <p:nvPr/>
        </p:nvSpPr>
        <p:spPr>
          <a:xfrm>
            <a:off x="418307" y="441190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Overall Architecture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C78B5FA-6D65-4F5F-B87E-020E676754E4}"/>
              </a:ext>
            </a:extLst>
          </p:cNvPr>
          <p:cNvSpPr/>
          <p:nvPr/>
        </p:nvSpPr>
        <p:spPr>
          <a:xfrm>
            <a:off x="1627574" y="1456000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Extraction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1ABFBD8-0696-4487-AE36-64269FADBD55}"/>
              </a:ext>
            </a:extLst>
          </p:cNvPr>
          <p:cNvSpPr/>
          <p:nvPr/>
        </p:nvSpPr>
        <p:spPr>
          <a:xfrm>
            <a:off x="3332087" y="2388719"/>
            <a:ext cx="1393794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Masking Green Plant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761F21-7621-4990-A2F8-9E23F46D1F29}"/>
              </a:ext>
            </a:extLst>
          </p:cNvPr>
          <p:cNvSpPr/>
          <p:nvPr/>
        </p:nvSpPr>
        <p:spPr>
          <a:xfrm>
            <a:off x="3332086" y="3320732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Normalize input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A14D4F2-88A5-4F8E-8F4D-DD509DC96236}"/>
              </a:ext>
            </a:extLst>
          </p:cNvPr>
          <p:cNvSpPr/>
          <p:nvPr/>
        </p:nvSpPr>
        <p:spPr>
          <a:xfrm>
            <a:off x="3332087" y="1458091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Cleaning Data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879EAA7-087C-464A-B383-D29B5056D098}"/>
              </a:ext>
            </a:extLst>
          </p:cNvPr>
          <p:cNvSpPr/>
          <p:nvPr/>
        </p:nvSpPr>
        <p:spPr>
          <a:xfrm>
            <a:off x="5129813" y="1466968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25A0148-B2F7-46CA-BAE5-78C08362206A}"/>
              </a:ext>
            </a:extLst>
          </p:cNvPr>
          <p:cNvSpPr/>
          <p:nvPr/>
        </p:nvSpPr>
        <p:spPr>
          <a:xfrm>
            <a:off x="8632052" y="1455080"/>
            <a:ext cx="1420429" cy="85302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visualization in dashboard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A017BEE-E89C-4753-8494-5DD68516D822}"/>
              </a:ext>
            </a:extLst>
          </p:cNvPr>
          <p:cNvSpPr/>
          <p:nvPr/>
        </p:nvSpPr>
        <p:spPr>
          <a:xfrm>
            <a:off x="6880933" y="1466968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Evaluate model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C6F6821-8C5B-4213-B1F6-52A3C686ED43}"/>
              </a:ext>
            </a:extLst>
          </p:cNvPr>
          <p:cNvSpPr/>
          <p:nvPr/>
        </p:nvSpPr>
        <p:spPr>
          <a:xfrm>
            <a:off x="3332086" y="4251360"/>
            <a:ext cx="1393794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Categories labels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C88C281-3D23-42B4-B004-47303F9FDDB8}"/>
              </a:ext>
            </a:extLst>
          </p:cNvPr>
          <p:cNvSpPr/>
          <p:nvPr/>
        </p:nvSpPr>
        <p:spPr>
          <a:xfrm>
            <a:off x="5129811" y="4251360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Model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D751C92-7B20-4459-96B7-F473617EE1ED}"/>
              </a:ext>
            </a:extLst>
          </p:cNvPr>
          <p:cNvSpPr/>
          <p:nvPr/>
        </p:nvSpPr>
        <p:spPr>
          <a:xfrm>
            <a:off x="5129812" y="3320732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Generator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6B82A9A-6E9F-40B3-BAEE-DF441F311FDB}"/>
              </a:ext>
            </a:extLst>
          </p:cNvPr>
          <p:cNvSpPr/>
          <p:nvPr/>
        </p:nvSpPr>
        <p:spPr>
          <a:xfrm>
            <a:off x="5129813" y="2388719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Split Dataset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4CD529-47AE-4995-9FA9-9252CE6908BB}"/>
              </a:ext>
            </a:extLst>
          </p:cNvPr>
          <p:cNvSpPr/>
          <p:nvPr/>
        </p:nvSpPr>
        <p:spPr>
          <a:xfrm>
            <a:off x="5129811" y="5173111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Fit model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AD80C53-C4ED-41DA-94C1-7FA2D845B20A}"/>
              </a:ext>
            </a:extLst>
          </p:cNvPr>
          <p:cNvSpPr/>
          <p:nvPr/>
        </p:nvSpPr>
        <p:spPr>
          <a:xfrm>
            <a:off x="6922362" y="4281531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Get Results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E5C03D7-1EF5-44F2-BAAE-03DC01C10821}"/>
              </a:ext>
            </a:extLst>
          </p:cNvPr>
          <p:cNvSpPr/>
          <p:nvPr/>
        </p:nvSpPr>
        <p:spPr>
          <a:xfrm>
            <a:off x="6922362" y="3359780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Confusion Matrix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67D3CB4-0E69-4289-A606-F6994DC7BF62}"/>
              </a:ext>
            </a:extLst>
          </p:cNvPr>
          <p:cNvSpPr/>
          <p:nvPr/>
        </p:nvSpPr>
        <p:spPr>
          <a:xfrm>
            <a:off x="6927537" y="2388719"/>
            <a:ext cx="1322773" cy="8405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Load Model From File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04246B0-913B-40AF-B8EA-232374090470}"/>
              </a:ext>
            </a:extLst>
          </p:cNvPr>
          <p:cNvCxnSpPr>
            <a:cxnSpLocks/>
          </p:cNvCxnSpPr>
          <p:nvPr/>
        </p:nvCxnSpPr>
        <p:spPr>
          <a:xfrm>
            <a:off x="2950347" y="1886188"/>
            <a:ext cx="38618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8A446E-4628-479A-B03B-1C6028315629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4654859" y="1887223"/>
            <a:ext cx="474954" cy="99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B537244-8D3B-4B51-841B-3454925846C2}"/>
              </a:ext>
            </a:extLst>
          </p:cNvPr>
          <p:cNvCxnSpPr>
            <a:cxnSpLocks/>
          </p:cNvCxnSpPr>
          <p:nvPr/>
        </p:nvCxnSpPr>
        <p:spPr>
          <a:xfrm>
            <a:off x="6494753" y="1897156"/>
            <a:ext cx="38618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1E813D-A3D7-4F0F-923D-0577B888CA0A}"/>
              </a:ext>
            </a:extLst>
          </p:cNvPr>
          <p:cNvCxnSpPr>
            <a:cxnSpLocks/>
          </p:cNvCxnSpPr>
          <p:nvPr/>
        </p:nvCxnSpPr>
        <p:spPr>
          <a:xfrm>
            <a:off x="8245872" y="1886188"/>
            <a:ext cx="38618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E832EB-7F8D-4FF7-98B9-037D4014C9DE}"/>
              </a:ext>
            </a:extLst>
          </p:cNvPr>
          <p:cNvCxnSpPr>
            <a:cxnSpLocks/>
          </p:cNvCxnSpPr>
          <p:nvPr/>
        </p:nvCxnSpPr>
        <p:spPr>
          <a:xfrm>
            <a:off x="3989034" y="2264437"/>
            <a:ext cx="0" cy="1663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3AEE94-2590-4F21-8CAF-2087348F6EE0}"/>
              </a:ext>
            </a:extLst>
          </p:cNvPr>
          <p:cNvCxnSpPr>
            <a:cxnSpLocks/>
          </p:cNvCxnSpPr>
          <p:nvPr/>
        </p:nvCxnSpPr>
        <p:spPr>
          <a:xfrm>
            <a:off x="3989034" y="3197034"/>
            <a:ext cx="0" cy="194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2588355-5447-4943-B47B-230C1F16866B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3989035" y="4161242"/>
            <a:ext cx="4438" cy="15188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09711C6-83CF-476E-A0A4-4ED628BD9883}"/>
              </a:ext>
            </a:extLst>
          </p:cNvPr>
          <p:cNvCxnSpPr>
            <a:cxnSpLocks/>
          </p:cNvCxnSpPr>
          <p:nvPr/>
        </p:nvCxnSpPr>
        <p:spPr>
          <a:xfrm>
            <a:off x="5791197" y="2284106"/>
            <a:ext cx="0" cy="17644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752A6C-72C9-4F36-A624-52F4EFB93803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5791197" y="5039278"/>
            <a:ext cx="1" cy="1338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30FC006-A0E6-4FE3-AE71-C3C8B390677D}"/>
              </a:ext>
            </a:extLst>
          </p:cNvPr>
          <p:cNvCxnSpPr>
            <a:cxnSpLocks/>
          </p:cNvCxnSpPr>
          <p:nvPr/>
        </p:nvCxnSpPr>
        <p:spPr>
          <a:xfrm>
            <a:off x="5791197" y="4109330"/>
            <a:ext cx="0" cy="194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0CFC3B-B8BC-4587-83D8-0E34309E04C4}"/>
              </a:ext>
            </a:extLst>
          </p:cNvPr>
          <p:cNvCxnSpPr>
            <a:cxnSpLocks/>
          </p:cNvCxnSpPr>
          <p:nvPr/>
        </p:nvCxnSpPr>
        <p:spPr>
          <a:xfrm>
            <a:off x="5791197" y="3226573"/>
            <a:ext cx="0" cy="17644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A660FE-348D-4815-B03D-B7C21EC51C06}"/>
              </a:ext>
            </a:extLst>
          </p:cNvPr>
          <p:cNvCxnSpPr>
            <a:cxnSpLocks/>
          </p:cNvCxnSpPr>
          <p:nvPr/>
        </p:nvCxnSpPr>
        <p:spPr>
          <a:xfrm>
            <a:off x="7539360" y="2285803"/>
            <a:ext cx="0" cy="17644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5FDC06-B83F-4925-B99E-FC33495C9577}"/>
              </a:ext>
            </a:extLst>
          </p:cNvPr>
          <p:cNvCxnSpPr>
            <a:cxnSpLocks/>
          </p:cNvCxnSpPr>
          <p:nvPr/>
        </p:nvCxnSpPr>
        <p:spPr>
          <a:xfrm>
            <a:off x="7583748" y="4149206"/>
            <a:ext cx="0" cy="194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536D0CA-3E09-4C98-B78A-CD50F4A54668}"/>
              </a:ext>
            </a:extLst>
          </p:cNvPr>
          <p:cNvCxnSpPr>
            <a:cxnSpLocks/>
          </p:cNvCxnSpPr>
          <p:nvPr/>
        </p:nvCxnSpPr>
        <p:spPr>
          <a:xfrm>
            <a:off x="7570429" y="3206739"/>
            <a:ext cx="0" cy="194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0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60EC8-F608-A24E-AB28-AB5F85EDE664}"/>
              </a:ext>
            </a:extLst>
          </p:cNvPr>
          <p:cNvSpPr txBox="1">
            <a:spLocks/>
          </p:cNvSpPr>
          <p:nvPr/>
        </p:nvSpPr>
        <p:spPr>
          <a:xfrm>
            <a:off x="418307" y="441190"/>
            <a:ext cx="9144000" cy="8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Solutions available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67E47-A444-6D4F-8980-03636D2DFE0A}"/>
              </a:ext>
            </a:extLst>
          </p:cNvPr>
          <p:cNvSpPr txBox="1"/>
          <p:nvPr/>
        </p:nvSpPr>
        <p:spPr>
          <a:xfrm>
            <a:off x="925830" y="1554480"/>
            <a:ext cx="9041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ANN(By using Artificial Neural Networks):</a:t>
            </a:r>
          </a:p>
          <a:p>
            <a:endParaRPr lang="en-US" sz="2000" dirty="0"/>
          </a:p>
          <a:p>
            <a:r>
              <a:rPr lang="en-US" sz="2000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Losing the spatial features of an image (arrangement of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Failed to capture the sequential information in the data.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To over come these CNN was built.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CNN(By Using Convolutional 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2019707310"/>
      </p:ext>
    </p:extLst>
  </p:cSld>
  <p:clrMapOvr>
    <a:masterClrMapping/>
  </p:clrMapOvr>
</p:sld>
</file>

<file path=ppt/theme/theme1.xml><?xml version="1.0" encoding="utf-8"?>
<a:theme xmlns:a="http://schemas.openxmlformats.org/drawingml/2006/main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929</Words>
  <Application>Microsoft Macintosh PowerPoint</Application>
  <PresentationFormat>Widescreen</PresentationFormat>
  <Paragraphs>118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Algerian</vt:lpstr>
      <vt:lpstr>Arial</vt:lpstr>
      <vt:lpstr>Calibri</vt:lpstr>
      <vt:lpstr>Helvetica Neue</vt:lpstr>
      <vt:lpstr>Times New Roman</vt:lpstr>
      <vt:lpstr>Wingdings</vt:lpstr>
      <vt:lpstr>UMKC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Stack:</vt:lpstr>
      <vt:lpstr>System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Bandari, Divya Reddy (UMKC-Student)</dc:creator>
  <cp:lastModifiedBy>Nadakudati, Sri Sai Gowtham</cp:lastModifiedBy>
  <cp:revision>68</cp:revision>
  <dcterms:created xsi:type="dcterms:W3CDTF">2020-05-06T04:34:59Z</dcterms:created>
  <dcterms:modified xsi:type="dcterms:W3CDTF">2020-05-08T15:56:28Z</dcterms:modified>
</cp:coreProperties>
</file>